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94" r:id="rId3"/>
    <p:sldId id="292" r:id="rId4"/>
    <p:sldId id="284" r:id="rId5"/>
    <p:sldId id="295" r:id="rId6"/>
    <p:sldId id="293" r:id="rId7"/>
  </p:sldIdLst>
  <p:sldSz cx="9144000" cy="6858000" type="screen4x3"/>
  <p:notesSz cx="68072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0000"/>
    <a:srgbClr val="CC0000"/>
    <a:srgbClr val="FF99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5407" autoAdjust="0"/>
  </p:normalViewPr>
  <p:slideViewPr>
    <p:cSldViewPr>
      <p:cViewPr>
        <p:scale>
          <a:sx n="98" d="100"/>
          <a:sy n="98" d="100"/>
        </p:scale>
        <p:origin x="1170" y="-29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p:scale>
          <a:sx n="130" d="100"/>
          <a:sy n="130" d="100"/>
        </p:scale>
        <p:origin x="-1260" y="2700"/>
      </p:cViewPr>
      <p:guideLst>
        <p:guide orient="horz" pos="3133"/>
        <p:guide pos="214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72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5838" y="0"/>
            <a:ext cx="2949787" cy="497284"/>
          </a:xfrm>
          <a:prstGeom prst="rect">
            <a:avLst/>
          </a:prstGeom>
        </p:spPr>
        <p:txBody>
          <a:bodyPr vert="horz" lIns="91440" tIns="45720" rIns="91440" bIns="45720" rtlCol="0"/>
          <a:lstStyle>
            <a:lvl1pPr algn="r">
              <a:defRPr sz="1200"/>
            </a:lvl1pPr>
          </a:lstStyle>
          <a:p>
            <a:fld id="{1A033E5E-AF1C-4EB0-9040-8C8D3D3C6CE2}" type="datetimeFigureOut">
              <a:rPr lang="en-US" smtClean="0"/>
              <a:t>6/27/2021</a:t>
            </a:fld>
            <a:endParaRPr lang="en-US"/>
          </a:p>
        </p:txBody>
      </p:sp>
      <p:sp>
        <p:nvSpPr>
          <p:cNvPr id="4" name="Slide Image Placeholder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0720" y="4724202"/>
            <a:ext cx="5445760" cy="447556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6678"/>
            <a:ext cx="2949787" cy="4972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5838" y="9446678"/>
            <a:ext cx="2949787" cy="497284"/>
          </a:xfrm>
          <a:prstGeom prst="rect">
            <a:avLst/>
          </a:prstGeom>
        </p:spPr>
        <p:txBody>
          <a:bodyPr vert="horz" lIns="91440" tIns="45720" rIns="91440" bIns="45720" rtlCol="0" anchor="b"/>
          <a:lstStyle>
            <a:lvl1pPr algn="r">
              <a:defRPr sz="1200"/>
            </a:lvl1pPr>
          </a:lstStyle>
          <a:p>
            <a:fld id="{C9A5194A-DC2C-4130-B2B6-DF79B7923021}" type="slidenum">
              <a:rPr lang="en-US" smtClean="0"/>
              <a:t>‹#›</a:t>
            </a:fld>
            <a:endParaRPr lang="en-US"/>
          </a:p>
        </p:txBody>
      </p:sp>
    </p:spTree>
    <p:extLst>
      <p:ext uri="{BB962C8B-B14F-4D97-AF65-F5344CB8AC3E}">
        <p14:creationId xmlns:p14="http://schemas.microsoft.com/office/powerpoint/2010/main" val="3405094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endParaRPr lang="en-US" baseline="0" dirty="0"/>
          </a:p>
        </p:txBody>
      </p:sp>
      <p:sp>
        <p:nvSpPr>
          <p:cNvPr id="4" name="Slide Number Placeholder 3"/>
          <p:cNvSpPr>
            <a:spLocks noGrp="1"/>
          </p:cNvSpPr>
          <p:nvPr>
            <p:ph type="sldNum" sz="quarter" idx="10"/>
          </p:nvPr>
        </p:nvSpPr>
        <p:spPr/>
        <p:txBody>
          <a:bodyPr/>
          <a:lstStyle/>
          <a:p>
            <a:fld id="{C9A5194A-DC2C-4130-B2B6-DF79B7923021}" type="slidenum">
              <a:rPr lang="en-US" smtClean="0"/>
              <a:t>1</a:t>
            </a:fld>
            <a:endParaRPr lang="en-US"/>
          </a:p>
        </p:txBody>
      </p:sp>
    </p:spTree>
    <p:extLst>
      <p:ext uri="{BB962C8B-B14F-4D97-AF65-F5344CB8AC3E}">
        <p14:creationId xmlns:p14="http://schemas.microsoft.com/office/powerpoint/2010/main" val="1846034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9A5194A-DC2C-4130-B2B6-DF79B792302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81279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Regardless of the large availability of resources for the management of projects by companies, there is still wastage of resources by many organizations as they try to handle large projects. In this regard, many organizations continue to face the challenges of managing large projects. There are a number of challenges various organizations face in their pursuit of managing large projects.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Incompetency among members in the project teams</a:t>
            </a:r>
            <a:r>
              <a:rPr lang="en-US" b="0"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Performance in the project teams is dependent on the competency of its members at individual levels. In most cases the project manager has the relevant skills to handle a project but the team members lack the necessary skills hence making it a challenge to handle a project. </a:t>
            </a:r>
          </a:p>
          <a:p>
            <a:pPr>
              <a:lnSpc>
                <a:spcPct val="200000"/>
              </a:lnSpc>
              <a:spcBef>
                <a:spcPts val="0"/>
              </a:spcBef>
            </a:pPr>
            <a:r>
              <a:rPr lang="en-US" b="1" dirty="0"/>
              <a:t>Communication barriers</a:t>
            </a:r>
          </a:p>
          <a:p>
            <a:r>
              <a:rPr lang="en-US" sz="1200" b="0" i="0" kern="1200" dirty="0">
                <a:solidFill>
                  <a:schemeClr val="tx1"/>
                </a:solidFill>
                <a:effectLst/>
                <a:latin typeface="+mn-lt"/>
                <a:ea typeface="+mn-ea"/>
                <a:cs typeface="+mn-cs"/>
              </a:rPr>
              <a:t>Any project thrives when there is effective communication. Through communication feedback is given in regard to each stage of the project. Transparent and timely communication methods enables everyone to participate in the project management. Failure to have effective communication model is a major problem in handling projects which leads to failure in large projects. Lack of adequate communication brings conflict among the members and cooperation fails. </a:t>
            </a:r>
          </a:p>
          <a:p>
            <a:pPr>
              <a:lnSpc>
                <a:spcPct val="200000"/>
              </a:lnSpc>
              <a:spcBef>
                <a:spcPts val="0"/>
              </a:spcBef>
            </a:pPr>
            <a:r>
              <a:rPr lang="en-US" b="1" dirty="0"/>
              <a:t>Lack of ways of managing risks</a:t>
            </a:r>
          </a:p>
          <a:p>
            <a:pPr>
              <a:lnSpc>
                <a:spcPct val="200000"/>
              </a:lnSpc>
              <a:spcBef>
                <a:spcPts val="0"/>
              </a:spcBef>
            </a:pPr>
            <a:r>
              <a:rPr lang="en-US" b="0" dirty="0"/>
              <a:t>Every project has risks during implementation where in some cases the projects rarely goes as they were planned at a first. In most cases project teams lack the knowhow of what if circumstances that may arise in the course of  project management. </a:t>
            </a:r>
          </a:p>
          <a:p>
            <a:pPr>
              <a:lnSpc>
                <a:spcPct val="200000"/>
              </a:lnSpc>
              <a:spcBef>
                <a:spcPts val="0"/>
              </a:spcBef>
            </a:pPr>
            <a:r>
              <a:rPr lang="en-US" b="1" dirty="0"/>
              <a:t>Failure to be accountable among team members</a:t>
            </a:r>
          </a:p>
          <a:p>
            <a:pPr>
              <a:lnSpc>
                <a:spcPct val="200000"/>
              </a:lnSpc>
              <a:spcBef>
                <a:spcPts val="0"/>
              </a:spcBef>
            </a:pPr>
            <a:r>
              <a:rPr lang="en-US" b="0" dirty="0"/>
              <a:t>Accountability is paramount in most projects in any organization regardless of whether the project is large or small. When it comes to large projects, individuals fail to be accountable since they deem the responsibility to be the burden of the overall project manager. </a:t>
            </a:r>
          </a:p>
          <a:p>
            <a:pPr>
              <a:lnSpc>
                <a:spcPct val="200000"/>
              </a:lnSpc>
              <a:spcBef>
                <a:spcPts val="0"/>
              </a:spcBef>
            </a:pPr>
            <a:r>
              <a:rPr lang="en-US" b="1" dirty="0"/>
              <a:t>Failure to engage among project teams</a:t>
            </a:r>
          </a:p>
          <a:p>
            <a:pPr>
              <a:lnSpc>
                <a:spcPct val="200000"/>
              </a:lnSpc>
              <a:spcBef>
                <a:spcPts val="0"/>
              </a:spcBef>
            </a:pPr>
            <a:r>
              <a:rPr lang="en-US" b="0" dirty="0"/>
              <a:t>Through communication, all the stakeholders involved in project management are always at the same level of the progress in the project. However at times some stakeholders are not involved such as the clients wo later brings about crisis for having a different view from the others. The whole project may come to waste. </a:t>
            </a:r>
          </a:p>
          <a:p>
            <a:pPr>
              <a:lnSpc>
                <a:spcPct val="200000"/>
              </a:lnSpc>
              <a:spcBef>
                <a:spcPts val="0"/>
              </a:spcBef>
            </a:pPr>
            <a:r>
              <a:rPr lang="en-US" b="1" dirty="0"/>
              <a:t>Unrealistic deadlines</a:t>
            </a:r>
          </a:p>
          <a:p>
            <a:pPr>
              <a:lnSpc>
                <a:spcPct val="200000"/>
              </a:lnSpc>
              <a:spcBef>
                <a:spcPts val="0"/>
              </a:spcBef>
            </a:pPr>
            <a:r>
              <a:rPr lang="en-US" b="0" dirty="0"/>
              <a:t>The possibilities of impossible deadlines when it comes to projects affects the overall quality of the final product. The challenge takes place when all the stakeholders fail to communicate and get involved.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a:p>
            <a:endParaRPr lang="en-US" dirty="0"/>
          </a:p>
        </p:txBody>
      </p:sp>
      <p:sp>
        <p:nvSpPr>
          <p:cNvPr id="4" name="Slide Number Placeholder 3"/>
          <p:cNvSpPr>
            <a:spLocks noGrp="1"/>
          </p:cNvSpPr>
          <p:nvPr>
            <p:ph type="sldNum" sz="quarter" idx="10"/>
          </p:nvPr>
        </p:nvSpPr>
        <p:spPr/>
        <p:txBody>
          <a:bodyPr/>
          <a:lstStyle/>
          <a:p>
            <a:fld id="{C9A5194A-DC2C-4130-B2B6-DF79B7923021}" type="slidenum">
              <a:rPr lang="en-US" smtClean="0"/>
              <a:t>4</a:t>
            </a:fld>
            <a:endParaRPr lang="en-US"/>
          </a:p>
        </p:txBody>
      </p:sp>
    </p:spTree>
    <p:extLst>
      <p:ext uri="{BB962C8B-B14F-4D97-AF65-F5344CB8AC3E}">
        <p14:creationId xmlns:p14="http://schemas.microsoft.com/office/powerpoint/2010/main" val="3551782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R&amp;D projects certain problems are encountered as part of managing the projects. The challenges ae mostly from within the team members and stakeholders in the projects. </a:t>
            </a:r>
          </a:p>
          <a:p>
            <a:pPr>
              <a:lnSpc>
                <a:spcPct val="200000"/>
              </a:lnSpc>
              <a:spcBef>
                <a:spcPts val="0"/>
              </a:spcBef>
            </a:pPr>
            <a:r>
              <a:rPr lang="en-US" b="1" dirty="0"/>
              <a:t>Failure to work together</a:t>
            </a:r>
          </a:p>
          <a:p>
            <a:pPr>
              <a:lnSpc>
                <a:spcPct val="200000"/>
              </a:lnSpc>
              <a:spcBef>
                <a:spcPts val="0"/>
              </a:spcBef>
            </a:pPr>
            <a:r>
              <a:rPr lang="en-US" b="0" dirty="0"/>
              <a:t>In most cases, the team members fail to work together due to lack of a common purpose. The problem happens when every individual or team aims ta accomplishing different goals. </a:t>
            </a:r>
          </a:p>
          <a:p>
            <a:pPr>
              <a:lnSpc>
                <a:spcPct val="200000"/>
              </a:lnSpc>
              <a:spcBef>
                <a:spcPts val="0"/>
              </a:spcBef>
            </a:pPr>
            <a:r>
              <a:rPr lang="en-US" b="1" dirty="0"/>
              <a:t>Leadership wrangles</a:t>
            </a:r>
          </a:p>
          <a:p>
            <a:pPr>
              <a:lnSpc>
                <a:spcPct val="200000"/>
              </a:lnSpc>
              <a:spcBef>
                <a:spcPts val="0"/>
              </a:spcBef>
            </a:pPr>
            <a:r>
              <a:rPr lang="en-US" b="0" dirty="0"/>
              <a:t>R&amp;D involves different teams where each team has a project manager. Crisis always takes place leaders in various teams fail to listen to each other as each deem to be superior than the other. The problem mostly happens especially among different departments where heads of departments may not listen to each other as they perceive themselves to be superior than the others. </a:t>
            </a:r>
          </a:p>
          <a:p>
            <a:pPr>
              <a:lnSpc>
                <a:spcPct val="200000"/>
              </a:lnSpc>
              <a:spcBef>
                <a:spcPts val="0"/>
              </a:spcBef>
            </a:pPr>
            <a:r>
              <a:rPr lang="en-US" b="1" dirty="0"/>
              <a:t>Lack of a common goal</a:t>
            </a:r>
          </a:p>
          <a:p>
            <a:pPr>
              <a:lnSpc>
                <a:spcPct val="200000"/>
              </a:lnSpc>
              <a:spcBef>
                <a:spcPts val="0"/>
              </a:spcBef>
            </a:pPr>
            <a:r>
              <a:rPr lang="en-US" b="0" dirty="0"/>
              <a:t>In R&amp;D different departments works with various objectives which all aim at the success of the whole project. However the different objectives brings conflicts and each departments works with different goals which cripple the project management process. </a:t>
            </a:r>
          </a:p>
          <a:p>
            <a:pPr>
              <a:lnSpc>
                <a:spcPct val="200000"/>
              </a:lnSpc>
              <a:spcBef>
                <a:spcPts val="0"/>
              </a:spcBef>
            </a:pPr>
            <a:r>
              <a:rPr lang="en-US" b="1" dirty="0"/>
              <a:t>Insufficient resources</a:t>
            </a:r>
          </a:p>
          <a:p>
            <a:pPr>
              <a:lnSpc>
                <a:spcPct val="200000"/>
              </a:lnSpc>
              <a:spcBef>
                <a:spcPts val="0"/>
              </a:spcBef>
            </a:pPr>
            <a:r>
              <a:rPr lang="en-US" b="0" dirty="0"/>
              <a:t>R&amp;D projects are capital intensive and sometimes the budget allocated may not be sufficient for the maintenance pf the project. </a:t>
            </a:r>
          </a:p>
          <a:p>
            <a:pPr>
              <a:lnSpc>
                <a:spcPct val="200000"/>
              </a:lnSpc>
              <a:spcBef>
                <a:spcPts val="0"/>
              </a:spcBef>
            </a:pPr>
            <a:r>
              <a:rPr lang="en-US" b="1" dirty="0"/>
              <a:t>Risk assessment incapability</a:t>
            </a:r>
          </a:p>
          <a:p>
            <a:r>
              <a:rPr lang="en-US" dirty="0"/>
              <a:t>Lack of proper mechanism to carry out risk assessment is a major challenge in the management of R&amp;D projects. Many risks may take place and affects the success of the whole project. </a:t>
            </a:r>
            <a:endParaRPr lang="en-KE" dirty="0"/>
          </a:p>
        </p:txBody>
      </p:sp>
      <p:sp>
        <p:nvSpPr>
          <p:cNvPr id="4" name="Slide Number Placeholder 3"/>
          <p:cNvSpPr>
            <a:spLocks noGrp="1"/>
          </p:cNvSpPr>
          <p:nvPr>
            <p:ph type="sldNum" sz="quarter" idx="5"/>
          </p:nvPr>
        </p:nvSpPr>
        <p:spPr/>
        <p:txBody>
          <a:bodyPr/>
          <a:lstStyle/>
          <a:p>
            <a:fld id="{C9A5194A-DC2C-4130-B2B6-DF79B7923021}" type="slidenum">
              <a:rPr lang="en-US" smtClean="0"/>
              <a:t>5</a:t>
            </a:fld>
            <a:endParaRPr lang="en-US"/>
          </a:p>
        </p:txBody>
      </p:sp>
    </p:spTree>
    <p:extLst>
      <p:ext uri="{BB962C8B-B14F-4D97-AF65-F5344CB8AC3E}">
        <p14:creationId xmlns:p14="http://schemas.microsoft.com/office/powerpoint/2010/main" val="2000110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AD8688-96D9-4256-A226-1C0AFB9C7442}" type="datetime1">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2553026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010CA58-CADC-4A61-8AFC-70280CCE2512}" type="datetime1">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669393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DC461F-BF07-469E-8574-422795159DDD}" type="datetime1">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2281306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2" y="0"/>
            <a:ext cx="9148482" cy="838200"/>
          </a:xfrm>
          <a:noFill/>
        </p:spPr>
        <p:txBody>
          <a:bodyPr>
            <a:noAutofit/>
          </a:bodyPr>
          <a:lstStyle>
            <a:lvl1pPr algn="l">
              <a:defRPr sz="2400" b="1">
                <a:solidFill>
                  <a:schemeClr val="accent1">
                    <a:lumMod val="50000"/>
                  </a:schemeClr>
                </a:solidFill>
                <a:latin typeface="Arial Black" pitchFamily="34" charset="0"/>
              </a:defRPr>
            </a:lvl1pPr>
          </a:lstStyle>
          <a:p>
            <a:r>
              <a:rPr lang="en-US" dirty="0"/>
              <a:t>Click to edit Master title style</a:t>
            </a:r>
          </a:p>
        </p:txBody>
      </p:sp>
      <p:sp>
        <p:nvSpPr>
          <p:cNvPr id="3" name="Content Placeholder 2"/>
          <p:cNvSpPr>
            <a:spLocks noGrp="1"/>
          </p:cNvSpPr>
          <p:nvPr>
            <p:ph idx="1"/>
          </p:nvPr>
        </p:nvSpPr>
        <p:spPr>
          <a:xfrm>
            <a:off x="114300" y="945986"/>
            <a:ext cx="8839200" cy="5486400"/>
          </a:xfrm>
        </p:spPr>
        <p:txBody>
          <a:bodyPr>
            <a:normAutofit/>
          </a:bodyPr>
          <a:lstStyle>
            <a:lvl1pPr marL="342900" indent="-342900">
              <a:spcBef>
                <a:spcPts val="1200"/>
              </a:spcBef>
              <a:buFont typeface="Wingdings" pitchFamily="2" charset="2"/>
              <a:buChar char="§"/>
              <a:defRPr sz="2000" b="1"/>
            </a:lvl1pPr>
            <a:lvl2pPr marL="631825" indent="-282575">
              <a:buFont typeface="Arial" pitchFamily="34" charset="0"/>
              <a:buChar char="•"/>
              <a:defRPr sz="1800"/>
            </a:lvl2pPr>
            <a:lvl3pPr marL="914400" indent="-284163">
              <a:defRPr sz="20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763000" y="6540173"/>
            <a:ext cx="381000" cy="317827"/>
          </a:xfrm>
        </p:spPr>
        <p:txBody>
          <a:bodyPr/>
          <a:lstStyle>
            <a:lvl1pPr>
              <a:defRPr b="1"/>
            </a:lvl1pPr>
          </a:lstStyle>
          <a:p>
            <a:fld id="{50A6D399-E58D-4288-A787-5E995F52F821}" type="slidenum">
              <a:rPr lang="en-US" smtClean="0"/>
              <a:pPr/>
              <a:t>‹#›</a:t>
            </a:fld>
            <a:endParaRPr lang="en-US" dirty="0"/>
          </a:p>
        </p:txBody>
      </p:sp>
      <p:graphicFrame>
        <p:nvGraphicFramePr>
          <p:cNvPr id="7" name="Object 6"/>
          <p:cNvGraphicFramePr>
            <a:graphicFrameLocks noChangeAspect="1"/>
          </p:cNvGraphicFramePr>
          <p:nvPr userDrawn="1">
            <p:extLst>
              <p:ext uri="{D42A27DB-BD31-4B8C-83A1-F6EECF244321}">
                <p14:modId xmlns:p14="http://schemas.microsoft.com/office/powerpoint/2010/main" val="1245683850"/>
              </p:ext>
            </p:extLst>
          </p:nvPr>
        </p:nvGraphicFramePr>
        <p:xfrm>
          <a:off x="8615645" y="0"/>
          <a:ext cx="528355" cy="798676"/>
        </p:xfrm>
        <a:graphic>
          <a:graphicData uri="http://schemas.openxmlformats.org/presentationml/2006/ole">
            <mc:AlternateContent xmlns:mc="http://schemas.openxmlformats.org/markup-compatibility/2006">
              <mc:Choice xmlns:v="urn:schemas-microsoft-com:vml" Requires="v">
                <p:oleObj spid="_x0000_s1103" name="Bitmap Image" r:id="rId3" imgW="1400000" imgH="2085714" progId="Paint.Picture">
                  <p:embed/>
                </p:oleObj>
              </mc:Choice>
              <mc:Fallback>
                <p:oleObj name="Bitmap Image" r:id="rId3" imgW="1400000" imgH="2085714" progId="Paint.Picture">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15645" y="0"/>
                        <a:ext cx="528355" cy="798676"/>
                      </a:xfrm>
                      <a:prstGeom prst="rect">
                        <a:avLst/>
                      </a:prstGeom>
                      <a:noFill/>
                    </p:spPr>
                  </p:pic>
                </p:oleObj>
              </mc:Fallback>
            </mc:AlternateContent>
          </a:graphicData>
        </a:graphic>
      </p:graphicFrame>
    </p:spTree>
    <p:extLst>
      <p:ext uri="{BB962C8B-B14F-4D97-AF65-F5344CB8AC3E}">
        <p14:creationId xmlns:p14="http://schemas.microsoft.com/office/powerpoint/2010/main" val="399666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1B5C54-C91C-47C4-A927-E905C817A1ED}" type="datetime1">
              <a:rPr lang="en-US" smtClean="0"/>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3381061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01876A-FFDF-4479-A59B-EF1CDD636ADF}" type="datetime1">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3393187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6DCF3E7-89D1-40B1-B1F0-426C564408F8}" type="datetime1">
              <a:rPr lang="en-US" smtClean="0"/>
              <a:t>6/27/2021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3523076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6EF7B8-3A64-48B9-9C52-E62B3E787D63}" type="datetime1">
              <a:rPr lang="en-US" smtClean="0"/>
              <a:t>6/27/2021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6405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5EF7A7-2F40-4181-AF01-E229B0395451}" type="datetime1">
              <a:rPr lang="en-US" smtClean="0"/>
              <a:t>6/27/2021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606925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092393-F713-4EA4-97FE-59A9B5978503}" type="datetime1">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48828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989DC8-03AB-4F3A-9754-C5F882148CCE}" type="datetime1">
              <a:rPr lang="en-US" smtClean="0"/>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6D399-E58D-4288-A787-5E995F52F821}" type="slidenum">
              <a:rPr lang="en-US" smtClean="0"/>
              <a:t>‹#›</a:t>
            </a:fld>
            <a:endParaRPr lang="en-US"/>
          </a:p>
        </p:txBody>
      </p:sp>
    </p:spTree>
    <p:extLst>
      <p:ext uri="{BB962C8B-B14F-4D97-AF65-F5344CB8AC3E}">
        <p14:creationId xmlns:p14="http://schemas.microsoft.com/office/powerpoint/2010/main" val="2145812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CA1ECF-8CBE-4483-B98F-EC947F3616F8}" type="datetime1">
              <a:rPr lang="en-US" smtClean="0"/>
              <a:t>6/27/2021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A6D399-E58D-4288-A787-5E995F52F821}" type="slidenum">
              <a:rPr lang="en-US" smtClean="0"/>
              <a:t>‹#›</a:t>
            </a:fld>
            <a:endParaRPr lang="en-US"/>
          </a:p>
        </p:txBody>
      </p:sp>
    </p:spTree>
    <p:extLst>
      <p:ext uri="{BB962C8B-B14F-4D97-AF65-F5344CB8AC3E}">
        <p14:creationId xmlns:p14="http://schemas.microsoft.com/office/powerpoint/2010/main" val="3532645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1.png"/><Relationship Id="rId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667000"/>
            <a:ext cx="7772400" cy="3505200"/>
          </a:xfrm>
        </p:spPr>
        <p:txBody>
          <a:bodyPr>
            <a:normAutofit/>
          </a:bodyPr>
          <a:lstStyle/>
          <a:p>
            <a:r>
              <a:rPr lang="en-US" sz="1600" b="1" dirty="0"/>
              <a:t>College of Business</a:t>
            </a:r>
            <a:br>
              <a:rPr lang="en-US" sz="1600" b="1"/>
            </a:br>
            <a:r>
              <a:rPr lang="en-US" sz="1600" b="1"/>
              <a:t>Managing </a:t>
            </a:r>
            <a:r>
              <a:rPr lang="en-US" sz="1600" b="1" dirty="0"/>
              <a:t>Strategic Business Projects</a:t>
            </a:r>
            <a:br>
              <a:rPr lang="en-US" sz="1600" b="1" dirty="0"/>
            </a:br>
            <a:r>
              <a:rPr lang="en-US" sz="1600" b="1" dirty="0"/>
              <a:t>(Case Study)</a:t>
            </a:r>
            <a:br>
              <a:rPr lang="en-US" sz="1800" b="1" dirty="0"/>
            </a:br>
            <a:br>
              <a:rPr lang="en-US" sz="3600" b="1" dirty="0"/>
            </a:br>
            <a:r>
              <a:rPr lang="en-GB" sz="3200" b="1" i="1" dirty="0">
                <a:solidFill>
                  <a:srgbClr val="C00000"/>
                </a:solidFill>
                <a:latin typeface="Arial Black" pitchFamily="34" charset="0"/>
              </a:rPr>
              <a:t>Quasar Communications, Inc.</a:t>
            </a:r>
            <a:endParaRPr lang="en-US" sz="3200" b="1" i="1" dirty="0">
              <a:solidFill>
                <a:srgbClr val="C00000"/>
              </a:solidFill>
              <a:latin typeface="Arial Black" pitchFamily="34" charset="0"/>
            </a:endParaRPr>
          </a:p>
        </p:txBody>
      </p:sp>
      <p:sp>
        <p:nvSpPr>
          <p:cNvPr id="3" name="Subtitle 2"/>
          <p:cNvSpPr>
            <a:spLocks noGrp="1"/>
          </p:cNvSpPr>
          <p:nvPr>
            <p:ph type="subTitle" idx="1"/>
          </p:nvPr>
        </p:nvSpPr>
        <p:spPr>
          <a:xfrm>
            <a:off x="-17500" y="5638800"/>
            <a:ext cx="1828800" cy="1142999"/>
          </a:xfrm>
        </p:spPr>
        <p:txBody>
          <a:bodyPr>
            <a:normAutofit/>
          </a:bodyPr>
          <a:lstStyle/>
          <a:p>
            <a:pPr algn="l"/>
            <a:r>
              <a:rPr lang="en-GB" sz="1200" b="1" dirty="0" err="1">
                <a:solidFill>
                  <a:schemeClr val="tx1"/>
                </a:solidFill>
              </a:rPr>
              <a:t>Amjaad</a:t>
            </a:r>
            <a:r>
              <a:rPr lang="en-GB" sz="1200" b="1" dirty="0">
                <a:solidFill>
                  <a:schemeClr val="tx1"/>
                </a:solidFill>
              </a:rPr>
              <a:t> Hawsawi</a:t>
            </a:r>
          </a:p>
          <a:p>
            <a:pPr algn="l"/>
            <a:r>
              <a:rPr lang="en-GB" sz="1200" b="1" dirty="0" err="1">
                <a:solidFill>
                  <a:schemeClr val="tx1"/>
                </a:solidFill>
              </a:rPr>
              <a:t>Noral</a:t>
            </a:r>
            <a:r>
              <a:rPr lang="en-GB" sz="1200" b="1" dirty="0">
                <a:solidFill>
                  <a:schemeClr val="tx1"/>
                </a:solidFill>
              </a:rPr>
              <a:t> </a:t>
            </a:r>
            <a:r>
              <a:rPr lang="en-GB" sz="1200" b="1" dirty="0" err="1">
                <a:solidFill>
                  <a:schemeClr val="tx1"/>
                </a:solidFill>
              </a:rPr>
              <a:t>Alagil</a:t>
            </a:r>
            <a:endParaRPr lang="en-GB" sz="1200" b="1" dirty="0">
              <a:solidFill>
                <a:schemeClr val="tx1"/>
              </a:solidFill>
            </a:endParaRPr>
          </a:p>
          <a:p>
            <a:pPr algn="l"/>
            <a:r>
              <a:rPr lang="en-GB" sz="1200" b="1" dirty="0" err="1">
                <a:solidFill>
                  <a:schemeClr val="tx1"/>
                </a:solidFill>
              </a:rPr>
              <a:t>Muneera</a:t>
            </a:r>
            <a:r>
              <a:rPr lang="en-GB" sz="1200" b="1" dirty="0">
                <a:solidFill>
                  <a:schemeClr val="tx1"/>
                </a:solidFill>
              </a:rPr>
              <a:t> Alsulaim</a:t>
            </a:r>
          </a:p>
          <a:p>
            <a:pPr algn="l"/>
            <a:r>
              <a:rPr lang="en-GB" sz="1200" b="1" dirty="0">
                <a:solidFill>
                  <a:schemeClr val="tx1"/>
                </a:solidFill>
              </a:rPr>
              <a:t>Sara Alshowair</a:t>
            </a:r>
          </a:p>
        </p:txBody>
      </p:sp>
      <p:graphicFrame>
        <p:nvGraphicFramePr>
          <p:cNvPr id="5" name="Object 4"/>
          <p:cNvGraphicFramePr>
            <a:graphicFrameLocks noChangeAspect="1"/>
          </p:cNvGraphicFramePr>
          <p:nvPr>
            <p:extLst>
              <p:ext uri="{D42A27DB-BD31-4B8C-83A1-F6EECF244321}">
                <p14:modId xmlns:p14="http://schemas.microsoft.com/office/powerpoint/2010/main" val="3797162471"/>
              </p:ext>
            </p:extLst>
          </p:nvPr>
        </p:nvGraphicFramePr>
        <p:xfrm>
          <a:off x="3886200" y="381000"/>
          <a:ext cx="1371600" cy="2073349"/>
        </p:xfrm>
        <a:graphic>
          <a:graphicData uri="http://schemas.openxmlformats.org/presentationml/2006/ole">
            <mc:AlternateContent xmlns:mc="http://schemas.openxmlformats.org/markup-compatibility/2006">
              <mc:Choice xmlns:v="urn:schemas-microsoft-com:vml" Requires="v">
                <p:oleObj spid="_x0000_s2127" name="Bitmap Image" r:id="rId4" imgW="1400000" imgH="2085714" progId="Paint.Picture">
                  <p:embed/>
                </p:oleObj>
              </mc:Choice>
              <mc:Fallback>
                <p:oleObj name="Bitmap Image" r:id="rId4" imgW="1400000" imgH="2085714" progId="Paint.Picture">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86200" y="381000"/>
                        <a:ext cx="1371600" cy="2073349"/>
                      </a:xfrm>
                      <a:prstGeom prst="rect">
                        <a:avLst/>
                      </a:prstGeom>
                      <a:noFill/>
                    </p:spPr>
                  </p:pic>
                </p:oleObj>
              </mc:Fallback>
            </mc:AlternateContent>
          </a:graphicData>
        </a:graphic>
      </p:graphicFrame>
      <p:sp>
        <p:nvSpPr>
          <p:cNvPr id="6" name="Subtitle 2">
            <a:extLst>
              <a:ext uri="{FF2B5EF4-FFF2-40B4-BE49-F238E27FC236}">
                <a16:creationId xmlns:a16="http://schemas.microsoft.com/office/drawing/2014/main" id="{EFD5F635-461B-4CA5-8FE7-A1302745F4A5}"/>
              </a:ext>
            </a:extLst>
          </p:cNvPr>
          <p:cNvSpPr txBox="1">
            <a:spLocks/>
          </p:cNvSpPr>
          <p:nvPr/>
        </p:nvSpPr>
        <p:spPr>
          <a:xfrm>
            <a:off x="2743200" y="6553201"/>
            <a:ext cx="6400800" cy="304799"/>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US" sz="1200" b="1" i="1" dirty="0">
                <a:solidFill>
                  <a:schemeClr val="tx1"/>
                </a:solidFill>
              </a:rPr>
              <a:t>Monday 28 June 2021</a:t>
            </a:r>
          </a:p>
        </p:txBody>
      </p:sp>
    </p:spTree>
    <p:extLst>
      <p:ext uri="{BB962C8B-B14F-4D97-AF65-F5344CB8AC3E}">
        <p14:creationId xmlns:p14="http://schemas.microsoft.com/office/powerpoint/2010/main" val="2201232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1999"/>
            <a:ext cx="8915400" cy="5791201"/>
          </a:xfrm>
        </p:spPr>
        <p:txBody>
          <a:bodyPr>
            <a:noAutofit/>
          </a:bodyPr>
          <a:lstStyle/>
          <a:p>
            <a:pPr>
              <a:spcBef>
                <a:spcPts val="0"/>
              </a:spcBef>
              <a:spcAft>
                <a:spcPts val="1200"/>
              </a:spcAft>
            </a:pPr>
            <a:r>
              <a:rPr lang="en-GB" b="0" dirty="0"/>
              <a:t>QCI is the worlds largest communications company. Thirty years old, $350 million division of Communication systems International. </a:t>
            </a:r>
          </a:p>
          <a:p>
            <a:pPr>
              <a:spcBef>
                <a:spcPts val="0"/>
              </a:spcBef>
              <a:spcAft>
                <a:spcPts val="1200"/>
              </a:spcAft>
            </a:pPr>
            <a:r>
              <a:rPr lang="en-GB" b="0" dirty="0"/>
              <a:t>Employ 340 workers, 200 of them are engineers.</a:t>
            </a:r>
          </a:p>
          <a:p>
            <a:pPr>
              <a:spcBef>
                <a:spcPts val="0"/>
              </a:spcBef>
              <a:spcAft>
                <a:spcPts val="1200"/>
              </a:spcAft>
            </a:pPr>
            <a:r>
              <a:rPr lang="en-GB" b="0" dirty="0"/>
              <a:t>In 1996 QCI hired a major consulting company to train all project managers.</a:t>
            </a:r>
          </a:p>
          <a:p>
            <a:pPr>
              <a:spcBef>
                <a:spcPts val="0"/>
              </a:spcBef>
              <a:spcAft>
                <a:spcPts val="1200"/>
              </a:spcAft>
            </a:pPr>
            <a:r>
              <a:rPr lang="en-GB" b="0" dirty="0"/>
              <a:t>Line managers are reluctance to accept a formalized project management. Therefore, QCI management adopted an informal fragmented structure. </a:t>
            </a:r>
          </a:p>
          <a:p>
            <a:pPr>
              <a:spcBef>
                <a:spcPts val="0"/>
              </a:spcBef>
              <a:spcAft>
                <a:spcPts val="1200"/>
              </a:spcAft>
            </a:pPr>
            <a:r>
              <a:rPr lang="en-GB" b="0" dirty="0"/>
              <a:t>The project managers have lots of responsibility but very little authority.</a:t>
            </a:r>
          </a:p>
          <a:p>
            <a:pPr>
              <a:spcBef>
                <a:spcPts val="0"/>
              </a:spcBef>
              <a:spcAft>
                <a:spcPts val="1200"/>
              </a:spcAft>
            </a:pPr>
            <a:r>
              <a:rPr lang="en-GB" b="0" dirty="0"/>
              <a:t>In 1999 the company grown to 12 large customers and 30 – 40 small customers. It is time that QCI create a line of separate PM function dedicate to complete the projects. </a:t>
            </a:r>
          </a:p>
        </p:txBody>
      </p:sp>
      <p:sp>
        <p:nvSpPr>
          <p:cNvPr id="2" name="Title 1"/>
          <p:cNvSpPr>
            <a:spLocks noGrp="1"/>
          </p:cNvSpPr>
          <p:nvPr>
            <p:ph type="title"/>
          </p:nvPr>
        </p:nvSpPr>
        <p:spPr/>
        <p:txBody>
          <a:bodyPr/>
          <a:lstStyle/>
          <a:p>
            <a:r>
              <a:rPr lang="en-US" dirty="0"/>
              <a:t>Case Overview</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0A6D399-E58D-4288-A787-5E995F52F821}" type="slidenum">
              <a:rPr kumimoji="0" lang="en-US" sz="1200" b="1"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1"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Title 1">
            <a:extLst>
              <a:ext uri="{FF2B5EF4-FFF2-40B4-BE49-F238E27FC236}">
                <a16:creationId xmlns:a16="http://schemas.microsoft.com/office/drawing/2014/main" id="{0714F309-7942-4B25-B8B2-586C59EBBA3D}"/>
              </a:ext>
            </a:extLst>
          </p:cNvPr>
          <p:cNvSpPr txBox="1">
            <a:spLocks/>
          </p:cNvSpPr>
          <p:nvPr/>
        </p:nvSpPr>
        <p:spPr>
          <a:xfrm>
            <a:off x="110472" y="4876800"/>
            <a:ext cx="9148482" cy="838200"/>
          </a:xfrm>
          <a:prstGeom prst="rect">
            <a:avLst/>
          </a:prstGeom>
          <a:noFill/>
        </p:spPr>
        <p:txBody>
          <a:bodyPr vert="horz" lIns="91440" tIns="45720" rIns="91440" bIns="45720" rtlCol="0" anchor="ctr">
            <a:noAutofit/>
          </a:bodyPr>
          <a:lstStyle>
            <a:lvl1pPr algn="l" defTabSz="914400" rtl="0" eaLnBrk="1" latinLnBrk="0" hangingPunct="1">
              <a:spcBef>
                <a:spcPct val="0"/>
              </a:spcBef>
              <a:buNone/>
              <a:defRPr sz="2400" b="1" kern="1200">
                <a:solidFill>
                  <a:schemeClr val="accent1">
                    <a:lumMod val="50000"/>
                  </a:schemeClr>
                </a:solidFill>
                <a:latin typeface="Arial Black" pitchFamily="34" charset="0"/>
                <a:ea typeface="+mj-ea"/>
                <a:cs typeface="+mj-cs"/>
              </a:defRPr>
            </a:lvl1pPr>
          </a:lstStyle>
          <a:p>
            <a:r>
              <a:rPr lang="en-GB"/>
              <a:t>Relevant Project Management Areas Discussed</a:t>
            </a:r>
            <a:endParaRPr lang="en-US" dirty="0"/>
          </a:p>
        </p:txBody>
      </p:sp>
      <p:sp>
        <p:nvSpPr>
          <p:cNvPr id="6" name="Content Placeholder 2">
            <a:extLst>
              <a:ext uri="{FF2B5EF4-FFF2-40B4-BE49-F238E27FC236}">
                <a16:creationId xmlns:a16="http://schemas.microsoft.com/office/drawing/2014/main" id="{2EC09F9B-70E5-48AB-84E9-D7739441A021}"/>
              </a:ext>
            </a:extLst>
          </p:cNvPr>
          <p:cNvSpPr txBox="1">
            <a:spLocks/>
          </p:cNvSpPr>
          <p:nvPr/>
        </p:nvSpPr>
        <p:spPr>
          <a:xfrm>
            <a:off x="230894" y="5625773"/>
            <a:ext cx="8991600" cy="609600"/>
          </a:xfrm>
          <a:prstGeom prst="rect">
            <a:avLst/>
          </a:prstGeom>
        </p:spPr>
        <p:txBody>
          <a:bodyPr vert="horz" lIns="91440" tIns="45720" rIns="91440" bIns="45720" rtlCol="0">
            <a:noAutofit/>
          </a:bodyPr>
          <a:lstStyle>
            <a:lvl1pPr marL="342900" indent="-342900" algn="l" defTabSz="914400" rtl="0" eaLnBrk="1" latinLnBrk="0" hangingPunct="1">
              <a:spcBef>
                <a:spcPts val="1200"/>
              </a:spcBef>
              <a:buFont typeface="Wingdings" pitchFamily="2" charset="2"/>
              <a:buChar char="§"/>
              <a:defRPr sz="2000" b="1" kern="1200">
                <a:solidFill>
                  <a:schemeClr val="tx1"/>
                </a:solidFill>
                <a:latin typeface="+mn-lt"/>
                <a:ea typeface="+mn-ea"/>
                <a:cs typeface="+mn-cs"/>
              </a:defRPr>
            </a:lvl1pPr>
            <a:lvl2pPr marL="631825" indent="-282575"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914400" indent="-284163"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600"/>
              </a:spcAft>
            </a:pPr>
            <a:r>
              <a:rPr lang="en-US" sz="2400" dirty="0"/>
              <a:t>Project organizational structure</a:t>
            </a:r>
          </a:p>
        </p:txBody>
      </p:sp>
    </p:spTree>
    <p:extLst>
      <p:ext uri="{BB962C8B-B14F-4D97-AF65-F5344CB8AC3E}">
        <p14:creationId xmlns:p14="http://schemas.microsoft.com/office/powerpoint/2010/main" val="2484996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Review Questions</a:t>
            </a:r>
          </a:p>
        </p:txBody>
      </p:sp>
      <p:sp>
        <p:nvSpPr>
          <p:cNvPr id="4" name="Slide Number Placeholder 3"/>
          <p:cNvSpPr>
            <a:spLocks noGrp="1"/>
          </p:cNvSpPr>
          <p:nvPr>
            <p:ph type="sldNum" sz="quarter" idx="12"/>
          </p:nvPr>
        </p:nvSpPr>
        <p:spPr/>
        <p:txBody>
          <a:bodyPr/>
          <a:lstStyle/>
          <a:p>
            <a:fld id="{50A6D399-E58D-4288-A787-5E995F52F821}" type="slidenum">
              <a:rPr lang="en-US" smtClean="0"/>
              <a:pPr/>
              <a:t>3</a:t>
            </a:fld>
            <a:endParaRPr lang="en-US" dirty="0"/>
          </a:p>
        </p:txBody>
      </p:sp>
      <p:graphicFrame>
        <p:nvGraphicFramePr>
          <p:cNvPr id="8" name="Table 7">
            <a:extLst>
              <a:ext uri="{FF2B5EF4-FFF2-40B4-BE49-F238E27FC236}">
                <a16:creationId xmlns:a16="http://schemas.microsoft.com/office/drawing/2014/main" id="{363906A5-8E7A-4535-9A46-18BD9AC89530}"/>
              </a:ext>
            </a:extLst>
          </p:cNvPr>
          <p:cNvGraphicFramePr>
            <a:graphicFrameLocks noGrp="1"/>
          </p:cNvGraphicFramePr>
          <p:nvPr>
            <p:extLst>
              <p:ext uri="{D42A27DB-BD31-4B8C-83A1-F6EECF244321}">
                <p14:modId xmlns:p14="http://schemas.microsoft.com/office/powerpoint/2010/main" val="698072009"/>
              </p:ext>
            </p:extLst>
          </p:nvPr>
        </p:nvGraphicFramePr>
        <p:xfrm>
          <a:off x="228600" y="762000"/>
          <a:ext cx="8534400" cy="4520392"/>
        </p:xfrm>
        <a:graphic>
          <a:graphicData uri="http://schemas.openxmlformats.org/drawingml/2006/table">
            <a:tbl>
              <a:tblPr firstRow="1" firstCol="1" bandRow="1"/>
              <a:tblGrid>
                <a:gridCol w="465992">
                  <a:extLst>
                    <a:ext uri="{9D8B030D-6E8A-4147-A177-3AD203B41FA5}">
                      <a16:colId xmlns:a16="http://schemas.microsoft.com/office/drawing/2014/main" val="1038421791"/>
                    </a:ext>
                  </a:extLst>
                </a:gridCol>
                <a:gridCol w="1743808">
                  <a:extLst>
                    <a:ext uri="{9D8B030D-6E8A-4147-A177-3AD203B41FA5}">
                      <a16:colId xmlns:a16="http://schemas.microsoft.com/office/drawing/2014/main" val="4239882622"/>
                    </a:ext>
                  </a:extLst>
                </a:gridCol>
                <a:gridCol w="6324600">
                  <a:extLst>
                    <a:ext uri="{9D8B030D-6E8A-4147-A177-3AD203B41FA5}">
                      <a16:colId xmlns:a16="http://schemas.microsoft.com/office/drawing/2014/main" val="836441625"/>
                    </a:ext>
                  </a:extLst>
                </a:gridCol>
              </a:tblGrid>
              <a:tr h="375112">
                <a:tc>
                  <a:txBody>
                    <a:bodyPr/>
                    <a:lstStyle/>
                    <a:p>
                      <a:pPr marR="21590">
                        <a:lnSpc>
                          <a:spcPts val="1600"/>
                        </a:lnSpc>
                        <a:spcBef>
                          <a:spcPts val="0"/>
                        </a:spcBef>
                        <a:spcAft>
                          <a:spcPts val="0"/>
                        </a:spcAft>
                      </a:pPr>
                      <a:r>
                        <a:rPr lang="en-US" sz="1600" b="1" dirty="0">
                          <a:solidFill>
                            <a:srgbClr val="000000"/>
                          </a:solidFill>
                          <a:effectLst/>
                          <a:latin typeface="+mn-lt"/>
                          <a:ea typeface="Times New Roman" panose="02020603050405020304" pitchFamily="18" charset="0"/>
                          <a:cs typeface="Arial" panose="020B0604020202020204" pitchFamily="34" charset="0"/>
                        </a:rPr>
                        <a:t>#</a:t>
                      </a:r>
                      <a:endParaRPr lang="en-GB" sz="1600" dirty="0">
                        <a:effectLst/>
                        <a:latin typeface="+mn-lt"/>
                        <a:ea typeface="Times New Roman" panose="02020603050405020304" pitchFamily="18" charset="0"/>
                        <a:cs typeface="Arial" panose="020B0604020202020204" pitchFamily="34" charset="0"/>
                      </a:endParaRPr>
                    </a:p>
                  </a:txBody>
                  <a:tcPr marL="37041" marR="370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a:lnSpc>
                          <a:spcPts val="1600"/>
                        </a:lnSpc>
                        <a:spcBef>
                          <a:spcPts val="0"/>
                        </a:spcBef>
                        <a:spcAft>
                          <a:spcPts val="0"/>
                        </a:spcAft>
                      </a:pPr>
                      <a:r>
                        <a:rPr lang="en-US" sz="1600" b="1" dirty="0">
                          <a:solidFill>
                            <a:srgbClr val="000000"/>
                          </a:solidFill>
                          <a:effectLst/>
                          <a:latin typeface="+mn-lt"/>
                          <a:ea typeface="Times New Roman" panose="02020603050405020304" pitchFamily="18" charset="0"/>
                          <a:cs typeface="Arial" panose="020B0604020202020204" pitchFamily="34" charset="0"/>
                        </a:rPr>
                        <a:t>Student name</a:t>
                      </a:r>
                      <a:endParaRPr lang="en-GB" sz="1600" dirty="0">
                        <a:effectLst/>
                        <a:latin typeface="+mn-lt"/>
                        <a:ea typeface="Times New Roman" panose="02020603050405020304" pitchFamily="18" charset="0"/>
                        <a:cs typeface="Arial" panose="020B0604020202020204" pitchFamily="34" charset="0"/>
                      </a:endParaRPr>
                    </a:p>
                  </a:txBody>
                  <a:tcPr marL="37041" marR="370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a:lnSpc>
                          <a:spcPts val="1600"/>
                        </a:lnSpc>
                        <a:spcBef>
                          <a:spcPts val="0"/>
                        </a:spcBef>
                        <a:spcAft>
                          <a:spcPts val="0"/>
                        </a:spcAft>
                      </a:pPr>
                      <a:r>
                        <a:rPr lang="en-US" sz="1600" b="1" dirty="0">
                          <a:solidFill>
                            <a:srgbClr val="000000"/>
                          </a:solidFill>
                          <a:effectLst/>
                          <a:latin typeface="+mn-lt"/>
                          <a:ea typeface="Times New Roman" panose="02020603050405020304" pitchFamily="18" charset="0"/>
                          <a:cs typeface="Arial" panose="020B0604020202020204" pitchFamily="34" charset="0"/>
                        </a:rPr>
                        <a:t>Review Questions</a:t>
                      </a:r>
                      <a:endParaRPr lang="en-GB" sz="1600" dirty="0">
                        <a:effectLst/>
                        <a:latin typeface="+mn-lt"/>
                        <a:ea typeface="Times New Roman" panose="02020603050405020304" pitchFamily="18" charset="0"/>
                        <a:cs typeface="Arial" panose="020B0604020202020204" pitchFamily="34" charset="0"/>
                      </a:endParaRPr>
                    </a:p>
                  </a:txBody>
                  <a:tcPr marL="37041" marR="3704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09831949"/>
                  </a:ext>
                </a:extLst>
              </a:tr>
              <a:tr h="0">
                <a:tc>
                  <a:txBody>
                    <a:bodyPr/>
                    <a:lstStyle/>
                    <a:p>
                      <a:pPr marL="0" marR="21590" lvl="1" indent="0" algn="l" rtl="0">
                        <a:lnSpc>
                          <a:spcPts val="1600"/>
                        </a:lnSpc>
                        <a:spcBef>
                          <a:spcPts val="0"/>
                        </a:spcBef>
                        <a:spcAft>
                          <a:spcPts val="0"/>
                        </a:spcAft>
                        <a:buFont typeface="+mj-lt"/>
                        <a:buNone/>
                      </a:pPr>
                      <a:r>
                        <a:rPr lang="en-GB" sz="1600" dirty="0">
                          <a:effectLst/>
                          <a:latin typeface="+mn-lt"/>
                          <a:ea typeface="Times New Roman" panose="02020603050405020304" pitchFamily="18" charset="0"/>
                          <a:cs typeface="Arial" panose="020B0604020202020204" pitchFamily="34" charset="0"/>
                        </a:rPr>
                        <a:t>1</a:t>
                      </a:r>
                    </a:p>
                  </a:txBody>
                  <a:tcPr marL="37041" marR="37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en-GB" sz="1600" dirty="0" err="1"/>
                        <a:t>Amjaad</a:t>
                      </a:r>
                      <a:r>
                        <a:rPr lang="en-GB" sz="1600" dirty="0"/>
                        <a:t> Hawsawi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66700" indent="-266700" algn="l" defTabSz="914400" rtl="0" eaLnBrk="1" latinLnBrk="0" hangingPunct="1">
                        <a:lnSpc>
                          <a:spcPct val="100000"/>
                        </a:lnSpc>
                        <a:spcAft>
                          <a:spcPts val="0"/>
                        </a:spcAft>
                        <a:buFont typeface="+mj-lt"/>
                        <a:buAutoNum type="alphaLcParenR"/>
                      </a:pPr>
                      <a:r>
                        <a:rPr lang="en-GB" sz="1600" kern="1200" dirty="0">
                          <a:solidFill>
                            <a:schemeClr val="tx1"/>
                          </a:solidFill>
                          <a:latin typeface="+mn-lt"/>
                          <a:ea typeface="+mn-ea"/>
                          <a:cs typeface="+mn-cs"/>
                        </a:rPr>
                        <a:t>Can 13 project managers be effectively controlled and supervised by one vice-precedent (VP)?</a:t>
                      </a:r>
                    </a:p>
                    <a:p>
                      <a:pPr marL="266700" indent="-266700" algn="l" defTabSz="914400" rtl="0" eaLnBrk="1" latinLnBrk="0" hangingPunct="1">
                        <a:lnSpc>
                          <a:spcPct val="100000"/>
                        </a:lnSpc>
                        <a:spcAft>
                          <a:spcPts val="0"/>
                        </a:spcAft>
                        <a:buFont typeface="+mj-lt"/>
                        <a:buAutoNum type="alphaLcParenR"/>
                      </a:pPr>
                      <a:r>
                        <a:rPr lang="en-GB" sz="1600" kern="1200" dirty="0">
                          <a:solidFill>
                            <a:schemeClr val="tx1"/>
                          </a:solidFill>
                          <a:latin typeface="+mn-lt"/>
                          <a:ea typeface="+mn-ea"/>
                          <a:cs typeface="+mn-cs"/>
                        </a:rPr>
                        <a:t>Can the 13 project managers under the VP work effectively with the four product managers under the VP of marketing/sales?</a:t>
                      </a:r>
                    </a:p>
                    <a:p>
                      <a:pPr marL="266700" indent="-266700" algn="l" defTabSz="914400" rtl="0" eaLnBrk="1" latinLnBrk="0" hangingPunct="1">
                        <a:lnSpc>
                          <a:spcPct val="100000"/>
                        </a:lnSpc>
                        <a:spcAft>
                          <a:spcPts val="0"/>
                        </a:spcAft>
                        <a:buFont typeface="+mj-lt"/>
                        <a:buAutoNum type="alphaLcParenR"/>
                      </a:pPr>
                      <a:endParaRPr lang="en-GB" sz="1600" kern="120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6624191"/>
                  </a:ext>
                </a:extLst>
              </a:tr>
              <a:tr h="28494">
                <a:tc>
                  <a:txBody>
                    <a:bodyPr/>
                    <a:lstStyle/>
                    <a:p>
                      <a:pPr marL="0" marR="21590" lvl="1" indent="0" algn="l" rtl="0">
                        <a:lnSpc>
                          <a:spcPts val="1600"/>
                        </a:lnSpc>
                        <a:spcBef>
                          <a:spcPts val="0"/>
                        </a:spcBef>
                        <a:spcAft>
                          <a:spcPts val="0"/>
                        </a:spcAft>
                        <a:buFont typeface="+mj-lt"/>
                        <a:buNone/>
                      </a:pPr>
                      <a:r>
                        <a:rPr lang="en-GB" sz="1600" dirty="0">
                          <a:effectLst/>
                          <a:latin typeface="+mn-lt"/>
                          <a:ea typeface="Times New Roman" panose="02020603050405020304" pitchFamily="18" charset="0"/>
                          <a:cs typeface="Arial" panose="020B0604020202020204" pitchFamily="34" charset="0"/>
                        </a:rPr>
                        <a:t>2</a:t>
                      </a:r>
                    </a:p>
                  </a:txBody>
                  <a:tcPr marL="37041" marR="37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en-GB" sz="1600" dirty="0" err="1"/>
                        <a:t>Noral</a:t>
                      </a:r>
                      <a:r>
                        <a:rPr lang="en-GB" sz="1600" dirty="0"/>
                        <a:t> </a:t>
                      </a:r>
                      <a:r>
                        <a:rPr lang="en-GB" sz="1600" dirty="0" err="1"/>
                        <a:t>Alagil</a:t>
                      </a:r>
                      <a:endParaRPr lang="en-GB" sz="160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tx1"/>
                          </a:solidFill>
                          <a:latin typeface="+mn-lt"/>
                          <a:ea typeface="+mn-ea"/>
                          <a:cs typeface="+mn-cs"/>
                        </a:rPr>
                        <a:t>Why does the R&amp;D project manager have built-in conflicts?</a:t>
                      </a:r>
                    </a:p>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tx1"/>
                          </a:solidFill>
                          <a:latin typeface="+mn-lt"/>
                          <a:ea typeface="+mn-ea"/>
                          <a:cs typeface="+mn-cs"/>
                        </a:rPr>
                        <a:t>Should marketing have R&amp;D project managers reporting to them?</a:t>
                      </a:r>
                    </a:p>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endParaRPr lang="en-GB" sz="1600" kern="120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46675575"/>
                  </a:ext>
                </a:extLst>
              </a:tr>
              <a:tr h="51100">
                <a:tc>
                  <a:txBody>
                    <a:bodyPr/>
                    <a:lstStyle/>
                    <a:p>
                      <a:pPr marL="0" marR="21590" lvl="1" indent="0" algn="l" rtl="0">
                        <a:lnSpc>
                          <a:spcPts val="1600"/>
                        </a:lnSpc>
                        <a:spcBef>
                          <a:spcPts val="0"/>
                        </a:spcBef>
                        <a:spcAft>
                          <a:spcPts val="0"/>
                        </a:spcAft>
                        <a:buFont typeface="+mj-lt"/>
                        <a:buNone/>
                      </a:pPr>
                      <a:r>
                        <a:rPr lang="en-GB" sz="1600" dirty="0">
                          <a:effectLst/>
                          <a:latin typeface="+mn-lt"/>
                          <a:ea typeface="Times New Roman" panose="02020603050405020304" pitchFamily="18" charset="0"/>
                          <a:cs typeface="Arial" panose="020B0604020202020204" pitchFamily="34" charset="0"/>
                        </a:rPr>
                        <a:t>3</a:t>
                      </a:r>
                    </a:p>
                  </a:txBody>
                  <a:tcPr marL="37041" marR="37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en-GB" sz="1600" dirty="0" err="1"/>
                        <a:t>Muneera</a:t>
                      </a:r>
                      <a:r>
                        <a:rPr lang="en-GB" sz="1600" dirty="0"/>
                        <a:t> Alsulaim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tx1"/>
                          </a:solidFill>
                          <a:latin typeface="+mn-lt"/>
                          <a:ea typeface="+mn-ea"/>
                          <a:cs typeface="+mn-cs"/>
                        </a:rPr>
                        <a:t>Is it possible for a company to have a strong technical community that technical integrity is more important than the project itself?</a:t>
                      </a:r>
                    </a:p>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tx1"/>
                          </a:solidFill>
                          <a:latin typeface="+mn-lt"/>
                          <a:ea typeface="+mn-ea"/>
                          <a:cs typeface="+mn-cs"/>
                        </a:rPr>
                        <a:t>Is it possible that capital equipment project almost always take a back seat to other projects?</a:t>
                      </a:r>
                    </a:p>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endParaRPr lang="en-GB" sz="1600" kern="120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45589592"/>
                  </a:ext>
                </a:extLst>
              </a:tr>
              <a:tr h="0">
                <a:tc>
                  <a:txBody>
                    <a:bodyPr/>
                    <a:lstStyle/>
                    <a:p>
                      <a:pPr marL="0" marR="21590" lvl="1" indent="0" algn="l" rtl="0">
                        <a:lnSpc>
                          <a:spcPts val="1600"/>
                        </a:lnSpc>
                        <a:spcBef>
                          <a:spcPts val="0"/>
                        </a:spcBef>
                        <a:spcAft>
                          <a:spcPts val="0"/>
                        </a:spcAft>
                        <a:buFont typeface="+mj-lt"/>
                        <a:buNone/>
                      </a:pPr>
                      <a:r>
                        <a:rPr lang="en-GB" sz="1600" dirty="0">
                          <a:effectLst/>
                          <a:latin typeface="+mn-lt"/>
                          <a:ea typeface="Times New Roman" panose="02020603050405020304" pitchFamily="18" charset="0"/>
                          <a:cs typeface="Arial" panose="020B0604020202020204" pitchFamily="34" charset="0"/>
                        </a:rPr>
                        <a:t>4</a:t>
                      </a:r>
                    </a:p>
                  </a:txBody>
                  <a:tcPr marL="37041" marR="3704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en-GB" sz="1600" dirty="0"/>
                        <a:t>Sara Alshowair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tx1"/>
                          </a:solidFill>
                          <a:latin typeface="+mn-lt"/>
                          <a:ea typeface="+mn-ea"/>
                          <a:cs typeface="+mn-cs"/>
                        </a:rPr>
                        <a:t>What specific problems appear in the management of large projects?</a:t>
                      </a:r>
                    </a:p>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r>
                        <a:rPr lang="en-GB" sz="1600" kern="1200" dirty="0">
                          <a:solidFill>
                            <a:schemeClr val="tx1"/>
                          </a:solidFill>
                          <a:latin typeface="+mn-lt"/>
                          <a:ea typeface="+mn-ea"/>
                          <a:cs typeface="+mn-cs"/>
                        </a:rPr>
                        <a:t>What specific problems appear in the management of the R&amp;D projects?</a:t>
                      </a:r>
                    </a:p>
                    <a:p>
                      <a:pPr marL="266700" marR="0" lvl="0" indent="-266700" algn="l" defTabSz="914400" rtl="0" eaLnBrk="1" fontAlgn="auto" latinLnBrk="0" hangingPunct="1">
                        <a:lnSpc>
                          <a:spcPct val="100000"/>
                        </a:lnSpc>
                        <a:spcBef>
                          <a:spcPts val="0"/>
                        </a:spcBef>
                        <a:spcAft>
                          <a:spcPts val="0"/>
                        </a:spcAft>
                        <a:buClrTx/>
                        <a:buSzTx/>
                        <a:buFont typeface="+mj-lt"/>
                        <a:buAutoNum type="alphaLcParenR"/>
                        <a:tabLst/>
                        <a:defRPr/>
                      </a:pPr>
                      <a:endParaRPr lang="en-GB" sz="1600" kern="1200" dirty="0">
                        <a:solidFill>
                          <a:schemeClr val="tx1"/>
                        </a:solidFill>
                        <a:latin typeface="+mn-lt"/>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3554082"/>
                  </a:ext>
                </a:extLst>
              </a:tr>
            </a:tbl>
          </a:graphicData>
        </a:graphic>
      </p:graphicFrame>
      <p:sp>
        <p:nvSpPr>
          <p:cNvPr id="5" name="Subtitle 2">
            <a:extLst>
              <a:ext uri="{FF2B5EF4-FFF2-40B4-BE49-F238E27FC236}">
                <a16:creationId xmlns:a16="http://schemas.microsoft.com/office/drawing/2014/main" id="{1808EE9C-6ABC-4E6D-8350-C9E51B9B391C}"/>
              </a:ext>
            </a:extLst>
          </p:cNvPr>
          <p:cNvSpPr txBox="1">
            <a:spLocks/>
          </p:cNvSpPr>
          <p:nvPr/>
        </p:nvSpPr>
        <p:spPr>
          <a:xfrm>
            <a:off x="762000" y="4724400"/>
            <a:ext cx="1828800" cy="1142999"/>
          </a:xfrm>
          <a:prstGeom prst="rect">
            <a:avLst/>
          </a:prstGeom>
        </p:spPr>
        <p:txBody>
          <a:bodyPr vert="horz" lIns="91440" tIns="45720" rIns="91440" bIns="45720" rtlCol="0">
            <a:normAutofit/>
          </a:bodyPr>
          <a:lstStyle>
            <a:lvl1pPr marL="342900" indent="-342900" algn="l" defTabSz="914400" rtl="0" eaLnBrk="1" latinLnBrk="0" hangingPunct="1">
              <a:spcBef>
                <a:spcPts val="1200"/>
              </a:spcBef>
              <a:buFont typeface="Wingdings" pitchFamily="2" charset="2"/>
              <a:buChar char="§"/>
              <a:defRPr sz="2000" b="1" kern="1200">
                <a:solidFill>
                  <a:schemeClr val="tx1"/>
                </a:solidFill>
                <a:latin typeface="+mn-lt"/>
                <a:ea typeface="+mn-ea"/>
                <a:cs typeface="+mn-cs"/>
              </a:defRPr>
            </a:lvl1pPr>
            <a:lvl2pPr marL="631825" indent="-282575"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914400" indent="-284163"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1200" dirty="0"/>
          </a:p>
        </p:txBody>
      </p:sp>
    </p:spTree>
    <p:extLst>
      <p:ext uri="{BB962C8B-B14F-4D97-AF65-F5344CB8AC3E}">
        <p14:creationId xmlns:p14="http://schemas.microsoft.com/office/powerpoint/2010/main" val="39268655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Management of Large Projects</a:t>
            </a:r>
          </a:p>
        </p:txBody>
      </p:sp>
      <p:sp>
        <p:nvSpPr>
          <p:cNvPr id="4" name="Slide Number Placeholder 3"/>
          <p:cNvSpPr>
            <a:spLocks noGrp="1"/>
          </p:cNvSpPr>
          <p:nvPr>
            <p:ph type="sldNum" sz="quarter" idx="12"/>
          </p:nvPr>
        </p:nvSpPr>
        <p:spPr/>
        <p:txBody>
          <a:bodyPr/>
          <a:lstStyle/>
          <a:p>
            <a:fld id="{50A6D399-E58D-4288-A787-5E995F52F821}" type="slidenum">
              <a:rPr lang="en-US" smtClean="0"/>
              <a:pPr/>
              <a:t>4</a:t>
            </a:fld>
            <a:endParaRPr lang="en-US" dirty="0"/>
          </a:p>
        </p:txBody>
      </p:sp>
      <p:sp>
        <p:nvSpPr>
          <p:cNvPr id="5" name="Content Placeholder 2"/>
          <p:cNvSpPr txBox="1">
            <a:spLocks/>
          </p:cNvSpPr>
          <p:nvPr/>
        </p:nvSpPr>
        <p:spPr>
          <a:xfrm>
            <a:off x="0" y="1066800"/>
            <a:ext cx="9144000" cy="5791200"/>
          </a:xfrm>
          <a:prstGeom prst="rect">
            <a:avLst/>
          </a:prstGeom>
        </p:spPr>
        <p:txBody>
          <a:bodyPr vert="horz" lIns="91440" tIns="45720" rIns="91440" bIns="45720" rtlCol="0">
            <a:noAutofit/>
          </a:bodyPr>
          <a:lstStyle>
            <a:lvl1pPr marL="342900" indent="-342900" algn="l" defTabSz="914400" rtl="0" eaLnBrk="1" latinLnBrk="0" hangingPunct="1">
              <a:spcBef>
                <a:spcPts val="1200"/>
              </a:spcBef>
              <a:buFont typeface="Wingdings" pitchFamily="2" charset="2"/>
              <a:buChar char="§"/>
              <a:defRPr sz="2000" b="1" kern="1200">
                <a:solidFill>
                  <a:schemeClr val="tx1"/>
                </a:solidFill>
                <a:latin typeface="+mn-lt"/>
                <a:ea typeface="+mn-ea"/>
                <a:cs typeface="+mn-cs"/>
              </a:defRPr>
            </a:lvl1pPr>
            <a:lvl2pPr marL="631825" indent="-282575"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914400" indent="-284163"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400" b="0" dirty="0"/>
              <a:t>Q4. a). </a:t>
            </a:r>
            <a:r>
              <a:rPr lang="en-GB" sz="2400" dirty="0"/>
              <a:t>What specific problems appear in the management of large projects?</a:t>
            </a:r>
          </a:p>
          <a:p>
            <a:pPr>
              <a:lnSpc>
                <a:spcPct val="200000"/>
              </a:lnSpc>
              <a:spcBef>
                <a:spcPts val="0"/>
              </a:spcBef>
            </a:pPr>
            <a:r>
              <a:rPr lang="en-US" b="0" dirty="0"/>
              <a:t>Incompetency among members in the project teams.</a:t>
            </a:r>
          </a:p>
          <a:p>
            <a:pPr>
              <a:lnSpc>
                <a:spcPct val="200000"/>
              </a:lnSpc>
              <a:spcBef>
                <a:spcPts val="0"/>
              </a:spcBef>
            </a:pPr>
            <a:r>
              <a:rPr lang="en-US" b="0" dirty="0"/>
              <a:t>Communication barriers</a:t>
            </a:r>
          </a:p>
          <a:p>
            <a:pPr>
              <a:lnSpc>
                <a:spcPct val="200000"/>
              </a:lnSpc>
              <a:spcBef>
                <a:spcPts val="0"/>
              </a:spcBef>
            </a:pPr>
            <a:r>
              <a:rPr lang="en-US" b="0" dirty="0"/>
              <a:t>Lack of ways of managing risks</a:t>
            </a:r>
          </a:p>
          <a:p>
            <a:pPr>
              <a:lnSpc>
                <a:spcPct val="200000"/>
              </a:lnSpc>
              <a:spcBef>
                <a:spcPts val="0"/>
              </a:spcBef>
            </a:pPr>
            <a:r>
              <a:rPr lang="en-US" b="0" dirty="0"/>
              <a:t>Failure to be accountable among team members.</a:t>
            </a:r>
          </a:p>
          <a:p>
            <a:pPr>
              <a:lnSpc>
                <a:spcPct val="200000"/>
              </a:lnSpc>
              <a:spcBef>
                <a:spcPts val="0"/>
              </a:spcBef>
            </a:pPr>
            <a:r>
              <a:rPr lang="en-US" b="0" dirty="0"/>
              <a:t>Failure to engage among project teams</a:t>
            </a:r>
          </a:p>
          <a:p>
            <a:pPr>
              <a:lnSpc>
                <a:spcPct val="200000"/>
              </a:lnSpc>
              <a:spcBef>
                <a:spcPts val="0"/>
              </a:spcBef>
            </a:pPr>
            <a:r>
              <a:rPr lang="en-US" b="0" dirty="0"/>
              <a:t>Unrealistic deadlines</a:t>
            </a:r>
          </a:p>
          <a:p>
            <a:pPr marL="0" indent="0">
              <a:buNone/>
            </a:pPr>
            <a:endParaRPr lang="en-US" b="0" dirty="0"/>
          </a:p>
        </p:txBody>
      </p:sp>
    </p:spTree>
    <p:extLst>
      <p:ext uri="{BB962C8B-B14F-4D97-AF65-F5344CB8AC3E}">
        <p14:creationId xmlns:p14="http://schemas.microsoft.com/office/powerpoint/2010/main" val="3441280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E128C-7184-4D79-90FB-CE82446FEB44}"/>
              </a:ext>
            </a:extLst>
          </p:cNvPr>
          <p:cNvSpPr>
            <a:spLocks noGrp="1"/>
          </p:cNvSpPr>
          <p:nvPr>
            <p:ph type="title"/>
          </p:nvPr>
        </p:nvSpPr>
        <p:spPr>
          <a:xfrm>
            <a:off x="-4482" y="228600"/>
            <a:ext cx="9148482" cy="1371600"/>
          </a:xfrm>
        </p:spPr>
        <p:txBody>
          <a:bodyPr/>
          <a:lstStyle/>
          <a:p>
            <a:pPr algn="ctr"/>
            <a:r>
              <a:rPr lang="en-US" dirty="0"/>
              <a:t>Management of R&amp;D</a:t>
            </a:r>
            <a:endParaRPr lang="en-KE" dirty="0"/>
          </a:p>
        </p:txBody>
      </p:sp>
      <p:sp>
        <p:nvSpPr>
          <p:cNvPr id="3" name="Content Placeholder 2">
            <a:extLst>
              <a:ext uri="{FF2B5EF4-FFF2-40B4-BE49-F238E27FC236}">
                <a16:creationId xmlns:a16="http://schemas.microsoft.com/office/drawing/2014/main" id="{D68441C0-47FC-4B1B-A0AB-D77EC0CA8A80}"/>
              </a:ext>
            </a:extLst>
          </p:cNvPr>
          <p:cNvSpPr>
            <a:spLocks noGrp="1"/>
          </p:cNvSpPr>
          <p:nvPr>
            <p:ph idx="1"/>
          </p:nvPr>
        </p:nvSpPr>
        <p:spPr>
          <a:xfrm>
            <a:off x="114300" y="1676400"/>
            <a:ext cx="8839200" cy="5181600"/>
          </a:xfrm>
        </p:spPr>
        <p:txBody>
          <a:bodyPr/>
          <a:lstStyle/>
          <a:p>
            <a:pPr marL="0" indent="0">
              <a:buNone/>
            </a:pPr>
            <a:r>
              <a:rPr lang="en-US" dirty="0"/>
              <a:t>Q 4. b). </a:t>
            </a:r>
            <a:r>
              <a:rPr lang="en-GB" dirty="0"/>
              <a:t>What specific problems appear in the management of the R&amp;D projects?</a:t>
            </a:r>
          </a:p>
          <a:p>
            <a:pPr>
              <a:lnSpc>
                <a:spcPct val="200000"/>
              </a:lnSpc>
              <a:spcBef>
                <a:spcPts val="0"/>
              </a:spcBef>
            </a:pPr>
            <a:r>
              <a:rPr lang="en-US" b="0" dirty="0"/>
              <a:t>Failure to work together</a:t>
            </a:r>
          </a:p>
          <a:p>
            <a:pPr>
              <a:lnSpc>
                <a:spcPct val="200000"/>
              </a:lnSpc>
              <a:spcBef>
                <a:spcPts val="0"/>
              </a:spcBef>
            </a:pPr>
            <a:r>
              <a:rPr lang="en-US" b="0" dirty="0"/>
              <a:t>Leadership wrangles</a:t>
            </a:r>
          </a:p>
          <a:p>
            <a:pPr>
              <a:lnSpc>
                <a:spcPct val="200000"/>
              </a:lnSpc>
              <a:spcBef>
                <a:spcPts val="0"/>
              </a:spcBef>
            </a:pPr>
            <a:r>
              <a:rPr lang="en-US" b="0" dirty="0"/>
              <a:t>Lack of a common goal</a:t>
            </a:r>
          </a:p>
          <a:p>
            <a:pPr>
              <a:lnSpc>
                <a:spcPct val="200000"/>
              </a:lnSpc>
              <a:spcBef>
                <a:spcPts val="0"/>
              </a:spcBef>
            </a:pPr>
            <a:r>
              <a:rPr lang="en-US" b="0" dirty="0"/>
              <a:t>Insufficient resources</a:t>
            </a:r>
          </a:p>
          <a:p>
            <a:pPr>
              <a:lnSpc>
                <a:spcPct val="200000"/>
              </a:lnSpc>
              <a:spcBef>
                <a:spcPts val="0"/>
              </a:spcBef>
            </a:pPr>
            <a:r>
              <a:rPr lang="en-US" b="0" dirty="0"/>
              <a:t>Risk assessment incapability</a:t>
            </a:r>
          </a:p>
          <a:p>
            <a:pPr marL="0" indent="0">
              <a:buNone/>
            </a:pPr>
            <a:endParaRPr lang="en-KE" b="0" dirty="0"/>
          </a:p>
        </p:txBody>
      </p:sp>
      <p:sp>
        <p:nvSpPr>
          <p:cNvPr id="4" name="Slide Number Placeholder 3">
            <a:extLst>
              <a:ext uri="{FF2B5EF4-FFF2-40B4-BE49-F238E27FC236}">
                <a16:creationId xmlns:a16="http://schemas.microsoft.com/office/drawing/2014/main" id="{404AC414-8814-41A9-A7D5-ABE8C7374B3A}"/>
              </a:ext>
            </a:extLst>
          </p:cNvPr>
          <p:cNvSpPr>
            <a:spLocks noGrp="1"/>
          </p:cNvSpPr>
          <p:nvPr>
            <p:ph type="sldNum" sz="quarter" idx="12"/>
          </p:nvPr>
        </p:nvSpPr>
        <p:spPr/>
        <p:txBody>
          <a:bodyPr/>
          <a:lstStyle/>
          <a:p>
            <a:fld id="{50A6D399-E58D-4288-A787-5E995F52F821}" type="slidenum">
              <a:rPr lang="en-US" smtClean="0"/>
              <a:pPr/>
              <a:t>5</a:t>
            </a:fld>
            <a:endParaRPr lang="en-US" dirty="0"/>
          </a:p>
        </p:txBody>
      </p:sp>
    </p:spTree>
    <p:extLst>
      <p:ext uri="{BB962C8B-B14F-4D97-AF65-F5344CB8AC3E}">
        <p14:creationId xmlns:p14="http://schemas.microsoft.com/office/powerpoint/2010/main" val="3408248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C1D2B-EFD1-4C3D-8B94-21E4607238B8}"/>
              </a:ext>
            </a:extLst>
          </p:cNvPr>
          <p:cNvSpPr>
            <a:spLocks noGrp="1"/>
          </p:cNvSpPr>
          <p:nvPr>
            <p:ph type="title"/>
          </p:nvPr>
        </p:nvSpPr>
        <p:spPr>
          <a:xfrm>
            <a:off x="-4482" y="304800"/>
            <a:ext cx="9148482" cy="1219200"/>
          </a:xfrm>
        </p:spPr>
        <p:txBody>
          <a:bodyPr/>
          <a:lstStyle/>
          <a:p>
            <a:pPr algn="ctr"/>
            <a:r>
              <a:rPr lang="en-GB" dirty="0"/>
              <a:t>Conclusions</a:t>
            </a:r>
          </a:p>
        </p:txBody>
      </p:sp>
      <p:sp>
        <p:nvSpPr>
          <p:cNvPr id="3" name="Content Placeholder 2">
            <a:extLst>
              <a:ext uri="{FF2B5EF4-FFF2-40B4-BE49-F238E27FC236}">
                <a16:creationId xmlns:a16="http://schemas.microsoft.com/office/drawing/2014/main" id="{DAF24FF4-5DC5-45A9-9031-51E4953F0237}"/>
              </a:ext>
            </a:extLst>
          </p:cNvPr>
          <p:cNvSpPr>
            <a:spLocks noGrp="1"/>
          </p:cNvSpPr>
          <p:nvPr>
            <p:ph idx="1"/>
          </p:nvPr>
        </p:nvSpPr>
        <p:spPr>
          <a:xfrm>
            <a:off x="114300" y="1524000"/>
            <a:ext cx="8839200" cy="5334000"/>
          </a:xfrm>
        </p:spPr>
        <p:txBody>
          <a:bodyPr/>
          <a:lstStyle/>
          <a:p>
            <a:pPr marL="0" indent="0">
              <a:buNone/>
            </a:pPr>
            <a:r>
              <a:rPr lang="en-US" b="0" dirty="0"/>
              <a:t>Complex projects pose many challenges, especially when it comes to balancing the elements associated with such projects. </a:t>
            </a:r>
          </a:p>
          <a:p>
            <a:pPr marL="0" indent="0">
              <a:buNone/>
            </a:pPr>
            <a:r>
              <a:rPr lang="en-US" b="0" dirty="0"/>
              <a:t>A project manager faces the challenge of managing the project's implementation and the elements such as resources, including people and money, timelines, and scope. In the current managerial world, there has been a major shift in managing large projects such as R &amp; R&amp;D. </a:t>
            </a:r>
          </a:p>
          <a:p>
            <a:pPr marL="0" indent="0">
              <a:buNone/>
            </a:pPr>
            <a:r>
              <a:rPr lang="en-US" b="0" dirty="0"/>
              <a:t>Despite the intricate structure of the management, and modern society displays the consistent image of networked and collaborative R&amp;D enterprise. The developments are evident across the different industries and sectors globally. </a:t>
            </a:r>
          </a:p>
          <a:p>
            <a:pPr marL="0" indent="0">
              <a:buNone/>
            </a:pPr>
            <a:r>
              <a:rPr lang="en-US" b="0" dirty="0"/>
              <a:t>The major contribution has been made possible because innovation is taking place daily, making it easy for the R&amp;D managers to carry out the project management with ease. Through such developments, it has become easy to cope with various challenges that face project management in different sectors. </a:t>
            </a:r>
            <a:endParaRPr lang="en-KE" b="0" dirty="0"/>
          </a:p>
          <a:p>
            <a:pPr marL="0" indent="0">
              <a:buNone/>
            </a:pPr>
            <a:endParaRPr lang="en-GB" dirty="0"/>
          </a:p>
        </p:txBody>
      </p:sp>
      <p:sp>
        <p:nvSpPr>
          <p:cNvPr id="4" name="Slide Number Placeholder 3">
            <a:extLst>
              <a:ext uri="{FF2B5EF4-FFF2-40B4-BE49-F238E27FC236}">
                <a16:creationId xmlns:a16="http://schemas.microsoft.com/office/drawing/2014/main" id="{9DA7A4C3-E4EF-48A2-8FC7-ABDF1BE24D31}"/>
              </a:ext>
            </a:extLst>
          </p:cNvPr>
          <p:cNvSpPr>
            <a:spLocks noGrp="1"/>
          </p:cNvSpPr>
          <p:nvPr>
            <p:ph type="sldNum" sz="quarter" idx="12"/>
          </p:nvPr>
        </p:nvSpPr>
        <p:spPr/>
        <p:txBody>
          <a:bodyPr/>
          <a:lstStyle/>
          <a:p>
            <a:fld id="{50A6D399-E58D-4288-A787-5E995F52F821}" type="slidenum">
              <a:rPr lang="en-US" smtClean="0"/>
              <a:pPr/>
              <a:t>6</a:t>
            </a:fld>
            <a:endParaRPr lang="en-US" dirty="0"/>
          </a:p>
        </p:txBody>
      </p:sp>
      <p:sp>
        <p:nvSpPr>
          <p:cNvPr id="5" name="Rectangle 4">
            <a:extLst>
              <a:ext uri="{FF2B5EF4-FFF2-40B4-BE49-F238E27FC236}">
                <a16:creationId xmlns:a16="http://schemas.microsoft.com/office/drawing/2014/main" id="{03BDA1EF-0E8C-4ADC-BB10-0B871B7E52F5}"/>
              </a:ext>
            </a:extLst>
          </p:cNvPr>
          <p:cNvSpPr/>
          <p:nvPr/>
        </p:nvSpPr>
        <p:spPr>
          <a:xfrm>
            <a:off x="4166937" y="1752600"/>
            <a:ext cx="4572000" cy="369332"/>
          </a:xfrm>
          <a:prstGeom prst="rect">
            <a:avLst/>
          </a:prstGeom>
        </p:spPr>
        <p:txBody>
          <a:bodyPr>
            <a:spAutoFit/>
          </a:bodyPr>
          <a:lstStyle/>
          <a:p>
            <a:r>
              <a:rPr lang="en-GB" dirty="0"/>
              <a:t> </a:t>
            </a:r>
          </a:p>
        </p:txBody>
      </p:sp>
      <p:sp>
        <p:nvSpPr>
          <p:cNvPr id="6" name="Subtitle 2">
            <a:extLst>
              <a:ext uri="{FF2B5EF4-FFF2-40B4-BE49-F238E27FC236}">
                <a16:creationId xmlns:a16="http://schemas.microsoft.com/office/drawing/2014/main" id="{386FDAE0-3290-441A-8C38-5D0912A166E0}"/>
              </a:ext>
            </a:extLst>
          </p:cNvPr>
          <p:cNvSpPr txBox="1">
            <a:spLocks/>
          </p:cNvSpPr>
          <p:nvPr/>
        </p:nvSpPr>
        <p:spPr>
          <a:xfrm>
            <a:off x="381000" y="5105400"/>
            <a:ext cx="1828800" cy="1142999"/>
          </a:xfrm>
          <a:prstGeom prst="rect">
            <a:avLst/>
          </a:prstGeom>
        </p:spPr>
        <p:txBody>
          <a:bodyPr vert="horz" lIns="91440" tIns="45720" rIns="91440" bIns="45720" rtlCol="0">
            <a:normAutofit/>
          </a:bodyPr>
          <a:lstStyle>
            <a:lvl1pPr marL="342900" indent="-342900" algn="l" defTabSz="914400" rtl="0" eaLnBrk="1" latinLnBrk="0" hangingPunct="1">
              <a:spcBef>
                <a:spcPts val="1200"/>
              </a:spcBef>
              <a:buFont typeface="Wingdings" pitchFamily="2" charset="2"/>
              <a:buChar char="§"/>
              <a:defRPr sz="2000" b="1" kern="1200">
                <a:solidFill>
                  <a:schemeClr val="tx1"/>
                </a:solidFill>
                <a:latin typeface="+mn-lt"/>
                <a:ea typeface="+mn-ea"/>
                <a:cs typeface="+mn-cs"/>
              </a:defRPr>
            </a:lvl1pPr>
            <a:lvl2pPr marL="631825" indent="-282575"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914400" indent="-284163"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GB" sz="1200" dirty="0"/>
          </a:p>
        </p:txBody>
      </p:sp>
    </p:spTree>
    <p:extLst>
      <p:ext uri="{BB962C8B-B14F-4D97-AF65-F5344CB8AC3E}">
        <p14:creationId xmlns:p14="http://schemas.microsoft.com/office/powerpoint/2010/main" val="1080522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7068</TotalTime>
  <Words>1190</Words>
  <Application>Microsoft Office PowerPoint</Application>
  <PresentationFormat>On-screen Show (4:3)</PresentationFormat>
  <Paragraphs>89</Paragraphs>
  <Slides>6</Slides>
  <Notes>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2" baseType="lpstr">
      <vt:lpstr>Arial</vt:lpstr>
      <vt:lpstr>Arial Black</vt:lpstr>
      <vt:lpstr>Calibri</vt:lpstr>
      <vt:lpstr>Wingdings</vt:lpstr>
      <vt:lpstr>Office Theme</vt:lpstr>
      <vt:lpstr>Bitmap Image</vt:lpstr>
      <vt:lpstr>College of Business Managing Strategic Business Projects (Case Study)  Quasar Communications, Inc.</vt:lpstr>
      <vt:lpstr>Case Overview</vt:lpstr>
      <vt:lpstr>Case Review Questions</vt:lpstr>
      <vt:lpstr>Management of Large Projects</vt:lpstr>
      <vt:lpstr>Management of R&amp;D</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Mohammed Kafaji</dc:creator>
  <cp:lastModifiedBy>CHEGE</cp:lastModifiedBy>
  <cp:revision>505</cp:revision>
  <cp:lastPrinted>2010-10-03T09:39:25Z</cp:lastPrinted>
  <dcterms:created xsi:type="dcterms:W3CDTF">2010-09-30T07:14:57Z</dcterms:created>
  <dcterms:modified xsi:type="dcterms:W3CDTF">2021-06-27T00:34:45Z</dcterms:modified>
</cp:coreProperties>
</file>